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797675" cy="9872650"/>
  <p:embeddedFontLst>
    <p:embeddedFont>
      <p:font typeface="Century Schoolbook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enturySchoolbook-bold.fntdata"/><Relationship Id="rId10" Type="http://schemas.openxmlformats.org/officeDocument/2006/relationships/font" Target="fonts/CenturySchoolbook-regular.fntdata"/><Relationship Id="rId13" Type="http://schemas.openxmlformats.org/officeDocument/2006/relationships/font" Target="fonts/CenturySchoolbook-boldItalic.fntdata"/><Relationship Id="rId12" Type="http://schemas.openxmlformats.org/officeDocument/2006/relationships/font" Target="fonts/CenturySchoolbook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150" y="740425"/>
            <a:ext cx="4532000" cy="370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750" y="4689500"/>
            <a:ext cx="5438125" cy="4442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79750" y="4689500"/>
            <a:ext cx="5438125" cy="4442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33150" y="740425"/>
            <a:ext cx="4532000" cy="370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79750" y="4689500"/>
            <a:ext cx="5438125" cy="4442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33150" y="740425"/>
            <a:ext cx="4532000" cy="370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ff3fa01c_0_0:notes"/>
          <p:cNvSpPr txBox="1"/>
          <p:nvPr>
            <p:ph idx="1" type="body"/>
          </p:nvPr>
        </p:nvSpPr>
        <p:spPr>
          <a:xfrm>
            <a:off x="679750" y="4689500"/>
            <a:ext cx="54381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4ff3fa01c_0_0:notes"/>
          <p:cNvSpPr/>
          <p:nvPr>
            <p:ph idx="2" type="sldImg"/>
          </p:nvPr>
        </p:nvSpPr>
        <p:spPr>
          <a:xfrm>
            <a:off x="1133150" y="740425"/>
            <a:ext cx="4532100" cy="370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ff3fa01c_0_46:notes"/>
          <p:cNvSpPr txBox="1"/>
          <p:nvPr>
            <p:ph idx="1" type="body"/>
          </p:nvPr>
        </p:nvSpPr>
        <p:spPr>
          <a:xfrm>
            <a:off x="679750" y="4689500"/>
            <a:ext cx="5438100" cy="44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ff3fa01c_0_46:notes"/>
          <p:cNvSpPr/>
          <p:nvPr>
            <p:ph idx="2" type="sldImg"/>
          </p:nvPr>
        </p:nvSpPr>
        <p:spPr>
          <a:xfrm>
            <a:off x="1133150" y="740425"/>
            <a:ext cx="4532100" cy="370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b928b851_9_0:notes"/>
          <p:cNvSpPr/>
          <p:nvPr>
            <p:ph idx="2" type="sldImg"/>
          </p:nvPr>
        </p:nvSpPr>
        <p:spPr>
          <a:xfrm>
            <a:off x="1133150" y="740425"/>
            <a:ext cx="4532100" cy="370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b928b851_9_0:notes"/>
          <p:cNvSpPr txBox="1"/>
          <p:nvPr>
            <p:ph idx="1" type="body"/>
          </p:nvPr>
        </p:nvSpPr>
        <p:spPr>
          <a:xfrm>
            <a:off x="679750" y="4689500"/>
            <a:ext cx="54381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.jpg"/><Relationship Id="rId7" Type="http://schemas.openxmlformats.org/officeDocument/2006/relationships/image" Target="../media/image6.jp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2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3294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614363" y="366713"/>
            <a:ext cx="1185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" name="Google Shape;86;p13"/>
          <p:cNvSpPr txBox="1"/>
          <p:nvPr/>
        </p:nvSpPr>
        <p:spPr>
          <a:xfrm rot="-5400000">
            <a:off x="-1085732" y="1653659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82178" y="167991"/>
            <a:ext cx="20591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Microsoft Windows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le plus répandu dans les entreprises et chez les particuliers.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D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 plus de logiciels (+1 pour chaque équipement)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 donc le plus exposé (Effet des virus +1)</a:t>
            </a: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5476" y="351155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296" y="818095"/>
            <a:ext cx="1240155" cy="93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 rot="-5400000">
            <a:off x="-1101209" y="4910884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229838" y="3522134"/>
            <a:ext cx="206911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OS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L’Os propriétaire d’Apple pour ses ordinateurs. Basé sur le noyau UNIX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Avantage:N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oyau</a:t>
            </a: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UNIX donc mieux protégé (+1 face au virus supérieur au niv3)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Produit relativement cher (-1 récompense face au virus supérieurs au niv3</a:t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1" y="415290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254993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748823" y="179439"/>
            <a:ext cx="2069114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des distributions de linux les plus populaires. Basé sur le noyau UNIX. Open source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Communauté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open-source: A partir du niv3, à chaque tour peut imposer le soutien d’un autre joueur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Compatibilité avec les outils restreinte: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 objet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 rot="-5400000">
            <a:off x="1414204" y="1652588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505" y="736045"/>
            <a:ext cx="1130864" cy="68848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7553457" y="3506232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7553457" y="179439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5011152" y="3506232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505169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2513314" y="3521401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5260581" y="167991"/>
            <a:ext cx="20591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Microsoft Windows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le plus répandu dans les entreprises et chez les particuliers.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D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 plus de logiciels (+1 pour chaque équipement)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 donc le plus exposé (Effet des virus +1)</a:t>
            </a: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 rot="-5400000">
            <a:off x="3909943" y="1709719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233" y="733035"/>
            <a:ext cx="1240155" cy="931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7752343" y="184221"/>
            <a:ext cx="2069114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des distributions de linux les plus populaires. Basé sur le noyau UNIX. Open source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Communauté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open-source: A partir du niv3, à chaque tour peut imposer le soutien d’un autre joueur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Compatibilité avec les outils restreinte: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 objet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 rot="-5400000">
            <a:off x="6417374" y="1652587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2025" y="608510"/>
            <a:ext cx="1130864" cy="68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2716533" y="3522134"/>
            <a:ext cx="206911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OS 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L’Os propriétaire d’Apple pour ses ordinateurs. Basé sur le noyau UNIX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Noyau UNIX donc mieux protégé (+1 face au virus supérieur au niv3)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Produit relativement cher (-1 récompense face au virus supérieurs au niv3</a:t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 rot="-5400000">
            <a:off x="1414204" y="4905566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8773" y="401002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5223107" y="3506232"/>
            <a:ext cx="20591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Microsoft Windows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le plus répandu dans les entreprises et chez les particuliers.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D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 plus de logiciels (+1 pour chaque équipement)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 donc le plus exposé (Effet des virus +1)</a:t>
            </a: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 rot="-5400000">
            <a:off x="3881225" y="4924617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113" name="Google Shape;1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232" y="4031521"/>
            <a:ext cx="1240155" cy="93100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7752343" y="3521401"/>
            <a:ext cx="2069114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des distributions de linux les plus populaires. Basé sur le noyau UNIX. Open source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Communauté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open-source: A partir du niv3, à chaque tour peut imposer le soutien d’un autre joueur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Compatibilité avec les outils restreinte: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 objet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 rot="-5400000">
            <a:off x="6419377" y="4886517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153" y="4010026"/>
            <a:ext cx="1130864" cy="68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/>
          <p:nvPr/>
        </p:nvSpPr>
        <p:spPr>
          <a:xfrm>
            <a:off x="73294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614363" y="366713"/>
            <a:ext cx="1185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 rot="-5400000">
            <a:off x="-1085732" y="1653659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menace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282178" y="167991"/>
            <a:ext cx="20591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Attaque DDOS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(Déni de service)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Puissance:</a:t>
            </a:r>
            <a:r>
              <a:rPr b="1" lang="fr-F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1" lang="fr-FR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 d’un serveur par des requêtes en nombres envoyées de manière malveillante. La conséquence est l’interruption du fonctionnement du serveur, et ainsi du site web ou application en ligne.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 sz="900">
                <a:solidFill>
                  <a:schemeClr val="dk1"/>
                </a:solidFill>
              </a:rPr>
              <a:t>Incident fâcheux : Tant que votre puissance ne dépasse pas celle du Ddos,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-FR" sz="900">
                <a:solidFill>
                  <a:schemeClr val="dk1"/>
                </a:solidFill>
              </a:rPr>
              <a:t>l’attaque continue et vous bloque 2Go de mémoire vive.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5476" y="351155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 rot="-5400000">
            <a:off x="-1101209" y="4910884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229838" y="3522134"/>
            <a:ext cx="206911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Ransomware</a:t>
            </a:r>
            <a:r>
              <a:rPr lang="fr-FR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Vous prenez en otage grâce à un logiciel malveillant les données de la machine d’un joueur de votre choix. Vous pouvez ainsi choisir l’objet de votre choix parmi ses logiciels.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Défense: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 le joueur visé à un objet « protection cryptage des données », l’attaque échoue.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254993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2748823" y="179439"/>
            <a:ext cx="206911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Cheval de Troie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Puissance:</a:t>
            </a:r>
            <a:r>
              <a:rPr b="1" lang="fr-F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Logiciel malveillant, d’apparence première inoffensif qui s’installer à votre insu dans votre système, pour se déclencher plus tard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Incident fâcheux: vous avez un malus de 3 pour le prochain tour et vous perdez un niveau&amp;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0" name="Google Shape;130;p14"/>
          <p:cNvSpPr txBox="1"/>
          <p:nvPr/>
        </p:nvSpPr>
        <p:spPr>
          <a:xfrm rot="-5400000">
            <a:off x="1424178" y="1578773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menace</a:t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7553457" y="3506232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7553457" y="179439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5011152" y="3506232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505169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2513314" y="3521401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5260581" y="167991"/>
            <a:ext cx="20591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Ecoute de paquet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(Sniffing)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Puissance: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Etant sur une page non sécurité lors d’une communication sur internet lors d’un achat, quelqu’un de malveillant a intercepté vos données personnelles envoyés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Vous perdez tous vos logiciels actifs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37" name="Google Shape;137;p14"/>
          <p:cNvSpPr txBox="1"/>
          <p:nvPr/>
        </p:nvSpPr>
        <p:spPr>
          <a:xfrm rot="-5400000">
            <a:off x="3909943" y="1709719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mencace</a:t>
            </a:r>
            <a:endParaRPr/>
          </a:p>
        </p:txBody>
      </p:sp>
      <p:sp>
        <p:nvSpPr>
          <p:cNvPr id="138" name="Google Shape;138;p14"/>
          <p:cNvSpPr txBox="1"/>
          <p:nvPr/>
        </p:nvSpPr>
        <p:spPr>
          <a:xfrm>
            <a:off x="7752343" y="184221"/>
            <a:ext cx="206911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Psyb0t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Puissance: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Premier virus informatique capable d’infecter des routeurs. Les routeurs permettent de faire transmettre les informatiques d’une machine 1 vers une machine 2 sur un réseau, ce virus bloque les accès appelés « ports » d’un routeur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Vous perdez 2 niveaux et impossible d’échanger ou demande de l’aide aux autres joueurs pendant 2 tours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39" name="Google Shape;139;p14"/>
          <p:cNvSpPr txBox="1"/>
          <p:nvPr/>
        </p:nvSpPr>
        <p:spPr>
          <a:xfrm rot="-5400000">
            <a:off x="6417374" y="1652587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menace</a:t>
            </a:r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2776168" y="3601716"/>
            <a:ext cx="2069114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Défense +2</a:t>
            </a:r>
            <a:endParaRPr b="1"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qui surveille et contrôle le flux d’information qui sort de l’ordinateur et définit la politique de sécurité (analyse de la provenance des données, le contenu etc). 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Sto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41" name="Google Shape;141;p14"/>
          <p:cNvSpPr txBox="1"/>
          <p:nvPr/>
        </p:nvSpPr>
        <p:spPr>
          <a:xfrm rot="-5400000">
            <a:off x="1414204" y="4905566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5223107" y="3506232"/>
            <a:ext cx="2059116" cy="32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Sauvegarde des données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Devant le phénomène des ransomware, vous avez décidé de sauvegarder vos données sur un serveur à distance, dit « cloud ». </a:t>
            </a:r>
            <a:b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Vous pouvez utiliser cette carte pour vous immuniser d’une attaque de type « Ransomware » d’un autre joueur 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seule fois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 rot="-5400000">
            <a:off x="3881225" y="4924617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7752343" y="3521401"/>
            <a:ext cx="2069114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Mot de passe fort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Effet: 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+3 défense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êtes passez de “clemsdu94” à “cLeM$dù9@4!!” comme mot de passe, il est désormais beaucoup plus sécurisé. Bien joué !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5" name="Google Shape;145;p14"/>
          <p:cNvSpPr txBox="1"/>
          <p:nvPr/>
        </p:nvSpPr>
        <p:spPr>
          <a:xfrm rot="-5400000">
            <a:off x="6419377" y="4886517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64" y="821214"/>
            <a:ext cx="1598412" cy="6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70" y="3946306"/>
            <a:ext cx="1323413" cy="86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3455" y="518451"/>
            <a:ext cx="1080964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1332" y="3946306"/>
            <a:ext cx="1859516" cy="87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3489" y="4156766"/>
            <a:ext cx="1207520" cy="8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0497" y="803592"/>
            <a:ext cx="1449861" cy="7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9856331" y="179439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10055225" y="183990"/>
            <a:ext cx="20691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USB Killer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avez introduit une clé usb trafiqué dans la machine de votre collègue. La clé provoque un choc électrique dans les circuits, ce qui grille totalement son disque dur.</a:t>
            </a:r>
            <a:br>
              <a:rPr lang="fr-FR" sz="900">
                <a:solidFill>
                  <a:schemeClr val="dk1"/>
                </a:solidFill>
              </a:rPr>
            </a:br>
            <a:r>
              <a:rPr b="1" lang="fr-FR" sz="900">
                <a:solidFill>
                  <a:schemeClr val="dk1"/>
                </a:solidFill>
              </a:rPr>
              <a:t>Il est donc obligé de mettre en fosse l’intégralité des objets mis en stockage.</a:t>
            </a:r>
            <a:endParaRPr b="1"/>
          </a:p>
        </p:txBody>
      </p:sp>
      <p:sp>
        <p:nvSpPr>
          <p:cNvPr id="154" name="Google Shape;154;p14"/>
          <p:cNvSpPr txBox="1"/>
          <p:nvPr/>
        </p:nvSpPr>
        <p:spPr>
          <a:xfrm rot="-5400000">
            <a:off x="8744225" y="1760733"/>
            <a:ext cx="2571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pic>
        <p:nvPicPr>
          <p:cNvPr id="155" name="Google Shape;15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4575" y="3877164"/>
            <a:ext cx="905750" cy="90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60013" y="56513"/>
            <a:ext cx="1859526" cy="9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9872757" y="3521395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10071643" y="3536564"/>
            <a:ext cx="20691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VPN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Effet: 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+3 défense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mettez en place un Virtual private network, ainsi votre adresse IP est remplacé par un autre, ce qui vous rend “intracable”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Lors que vous jouez cette carte, vous êtes immunisé contre l’attaque directe d’un autre joueur, ou comme un virus. Défaussez la carte après usage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59" name="Google Shape;159;p14"/>
          <p:cNvSpPr txBox="1"/>
          <p:nvPr/>
        </p:nvSpPr>
        <p:spPr>
          <a:xfrm rot="-5400000">
            <a:off x="8738736" y="490177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r>
              <a:rPr lang="fr-FR">
                <a:solidFill>
                  <a:srgbClr val="7030A0"/>
                </a:solidFill>
              </a:rPr>
              <a:t>(usage unique</a:t>
            </a:r>
            <a:endParaRPr/>
          </a:p>
        </p:txBody>
      </p:sp>
      <p:pic>
        <p:nvPicPr>
          <p:cNvPr id="160" name="Google Shape;16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27600" y="3877181"/>
            <a:ext cx="1717825" cy="7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73294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614363" y="366713"/>
            <a:ext cx="118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 rot="-5400000">
            <a:off x="-1085673" y="165375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sp>
        <p:nvSpPr>
          <p:cNvPr id="168" name="Google Shape;168;p15"/>
          <p:cNvSpPr txBox="1"/>
          <p:nvPr/>
        </p:nvSpPr>
        <p:spPr>
          <a:xfrm>
            <a:off x="282178" y="167991"/>
            <a:ext cx="20592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Windows XP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(OS Ancien)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le plus répandu dans les </a:t>
            </a:r>
            <a:r>
              <a:rPr lang="fr-FR" sz="900">
                <a:solidFill>
                  <a:schemeClr val="dk1"/>
                </a:solidFill>
              </a:rPr>
              <a:t>années 2000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Obs</a:t>
            </a:r>
            <a:r>
              <a:rPr lang="fr-FR" sz="900">
                <a:solidFill>
                  <a:schemeClr val="dk1"/>
                </a:solidFill>
              </a:rPr>
              <a:t>olète aujourd’hui d’un pdv sécurité mais tjr utilisé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D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 plus de logiciels (+1 pour chaque équipement)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 donc le plus exposé (Effet des virus +1)</a:t>
            </a: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254993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2748823" y="179439"/>
            <a:ext cx="20691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Kali linux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OS pensé pour l’attaque et pénétration de système. Sur le modèle de debian linux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Avantage: Communaut</a:t>
            </a: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>
                <a:solidFill>
                  <a:schemeClr val="dk1"/>
                </a:solidFill>
              </a:rPr>
              <a:t>Effet des logiciels offensitfs utilisé doublé</a:t>
            </a:r>
            <a:b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Inconvénient: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Malus de -1 sur la puissance défensive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1" name="Google Shape;171;p15"/>
          <p:cNvSpPr txBox="1"/>
          <p:nvPr/>
        </p:nvSpPr>
        <p:spPr>
          <a:xfrm rot="-5400000">
            <a:off x="1414263" y="1652679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505169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5260581" y="167991"/>
            <a:ext cx="20592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Whonix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Distribution de linux très sécurisée et qui assume l'anonymat de ses utilisateurs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900" u="sng">
                <a:solidFill>
                  <a:schemeClr val="dk1"/>
                </a:solidFill>
              </a:rPr>
              <a:t>Avantage: Communauté</a:t>
            </a:r>
            <a:r>
              <a:rPr lang="fr-FR" sz="900">
                <a:solidFill>
                  <a:schemeClr val="dk1"/>
                </a:solidFill>
              </a:rPr>
              <a:t>bonus de 3 pour la défense</a:t>
            </a:r>
            <a:br>
              <a:rPr lang="fr-FR" sz="900" u="sng">
                <a:solidFill>
                  <a:schemeClr val="dk1"/>
                </a:solidFill>
              </a:rPr>
            </a:br>
            <a:r>
              <a:rPr lang="fr-FR" sz="900" u="sng">
                <a:solidFill>
                  <a:schemeClr val="dk1"/>
                </a:solidFill>
              </a:rPr>
              <a:t>Inconvénient:</a:t>
            </a:r>
            <a:r>
              <a:rPr lang="fr-FR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4" name="Google Shape;174;p15"/>
          <p:cNvSpPr txBox="1"/>
          <p:nvPr/>
        </p:nvSpPr>
        <p:spPr>
          <a:xfrm rot="-5400000">
            <a:off x="3910002" y="170981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Carte d’OS</a:t>
            </a:r>
            <a:endParaRPr/>
          </a:p>
        </p:txBody>
      </p:sp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2233" y="733035"/>
            <a:ext cx="1240154" cy="93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25" y="892688"/>
            <a:ext cx="1240150" cy="88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613" y="537838"/>
            <a:ext cx="1481850" cy="8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/>
          <p:nvPr/>
        </p:nvSpPr>
        <p:spPr>
          <a:xfrm>
            <a:off x="73294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614363" y="366713"/>
            <a:ext cx="118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 rot="-5400000">
            <a:off x="-1085673" y="165375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malchance</a:t>
            </a:r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282178" y="167991"/>
            <a:ext cx="20592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Votre petit frère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900">
                <a:solidFill>
                  <a:schemeClr val="dk1"/>
                </a:solidFill>
              </a:rPr>
              <a:t>Après avoir oublié de verrouiller votre ordinateur, votre jeune frère l’utilise à votre ainsi pour jouer à des jeux en flash. Cependant, cette technologies étant assez peu fiable, il clique sur un lien de phishing, ce qui infecte votre machine. </a:t>
            </a:r>
            <a:br>
              <a:rPr lang="fr-FR" sz="900">
                <a:solidFill>
                  <a:schemeClr val="dk1"/>
                </a:solidFill>
              </a:rPr>
            </a:br>
            <a:r>
              <a:rPr b="1" lang="fr-FR" sz="900">
                <a:solidFill>
                  <a:schemeClr val="dk1"/>
                </a:solidFill>
              </a:rPr>
              <a:t>Défaussez le logiciel actif le plus fort de votre système.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15476" y="351155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 rot="-5400000">
            <a:off x="-1101150" y="4910975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 </a:t>
            </a:r>
            <a:r>
              <a:rPr lang="fr-FR">
                <a:solidFill>
                  <a:srgbClr val="7030A0"/>
                </a:solidFill>
              </a:rPr>
              <a:t>Usage unique</a:t>
            </a:r>
            <a:endParaRPr/>
          </a:p>
        </p:txBody>
      </p:sp>
      <p:sp>
        <p:nvSpPr>
          <p:cNvPr id="188" name="Google Shape;188;p16"/>
          <p:cNvSpPr txBox="1"/>
          <p:nvPr/>
        </p:nvSpPr>
        <p:spPr>
          <a:xfrm>
            <a:off x="229838" y="3522134"/>
            <a:ext cx="20691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Mooc sur la sécurité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avez suivi un mooc sur la sécurité informatique, vous avez beaucoup appris comment améliorer votre comportement en ligne.</a:t>
            </a:r>
            <a:br>
              <a:rPr lang="fr-FR" sz="900">
                <a:solidFill>
                  <a:schemeClr val="dk1"/>
                </a:solidFill>
              </a:rPr>
            </a:br>
            <a:r>
              <a:rPr b="1" lang="fr-FR" sz="900">
                <a:solidFill>
                  <a:schemeClr val="dk1"/>
                </a:solidFill>
              </a:rPr>
              <a:t>Vous gagnez 1 niveau de compétence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254993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2748823" y="179439"/>
            <a:ext cx="20691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HADOPI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avez abusé du téléchargement illégal en ligne, et vous avez attiré l’attention des autorités locales, qui vous envoient une lettre.</a:t>
            </a:r>
            <a:br>
              <a:rPr lang="fr-FR" sz="900">
                <a:solidFill>
                  <a:schemeClr val="dk1"/>
                </a:solidFill>
              </a:rPr>
            </a:br>
            <a:r>
              <a:rPr b="1" lang="fr-FR" sz="900">
                <a:solidFill>
                  <a:schemeClr val="dk1"/>
                </a:solidFill>
              </a:rPr>
              <a:t>Gardez cette carte, c’est votre premier avertissement.</a:t>
            </a:r>
            <a:br>
              <a:rPr b="1" lang="fr-FR" sz="900">
                <a:solidFill>
                  <a:schemeClr val="dk1"/>
                </a:solidFill>
              </a:rPr>
            </a:br>
            <a:r>
              <a:rPr b="1" lang="fr-FR" sz="900">
                <a:solidFill>
                  <a:schemeClr val="dk1"/>
                </a:solidFill>
              </a:rPr>
              <a:t>Si vous en piochez une deuxième, vous perdez tous vos objets en stockage</a:t>
            </a:r>
            <a:endParaRPr b="1"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1" name="Google Shape;191;p16"/>
          <p:cNvSpPr txBox="1"/>
          <p:nvPr/>
        </p:nvSpPr>
        <p:spPr>
          <a:xfrm rot="-5400000">
            <a:off x="1424237" y="1578864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malchance</a:t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7553457" y="3506232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7553457" y="179439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5011152" y="3506232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5051697" y="165100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2513314" y="3521401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5260581" y="167991"/>
            <a:ext cx="20592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Ecoute de paquet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(Sniffing)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Puissance: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 négatif: vous perdez le contrôle d’un de vos objets lors de cette attaque.</a:t>
            </a:r>
            <a:b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Etant sur une page non sécurité lors d’une communication sur internet lors d’un achat, quelqu’un de malveillant a intercepté vos données personnelles envoyés</a:t>
            </a:r>
            <a:endParaRPr/>
          </a:p>
        </p:txBody>
      </p:sp>
      <p:sp>
        <p:nvSpPr>
          <p:cNvPr id="198" name="Google Shape;198;p16"/>
          <p:cNvSpPr txBox="1"/>
          <p:nvPr/>
        </p:nvSpPr>
        <p:spPr>
          <a:xfrm rot="-5400000">
            <a:off x="3910002" y="170981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mencace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7752343" y="184221"/>
            <a:ext cx="20691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Hoax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Puissance: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900">
                <a:solidFill>
                  <a:schemeClr val="dk1"/>
                </a:solidFill>
              </a:rPr>
              <a:t>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Une rumeur sur internet dit qu’il faut envoyer son mot de passe facebook à une adresse pour participer à un concours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Si vous croyez à ce mensonge, vous perdez 2 cartes de locigiels actifs (toutes les cartes de logiciels actifs si vous en avez moins de 2)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 rot="-5400000">
            <a:off x="6417433" y="1652678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FF0000"/>
                </a:solidFill>
              </a:rPr>
              <a:t>menace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2776168" y="3601716"/>
            <a:ext cx="20691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Kapersky Antivirus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Défense +2</a:t>
            </a:r>
            <a:endParaRPr b="1" sz="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Antivirus payant russe très réputé.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2" name="Google Shape;202;p16"/>
          <p:cNvSpPr txBox="1"/>
          <p:nvPr/>
        </p:nvSpPr>
        <p:spPr>
          <a:xfrm rot="-5400000">
            <a:off x="1414263" y="4905657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5223107" y="3506232"/>
            <a:ext cx="20592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Sauvegarde des données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Devant le phénomène des ransomware, vous avez décidé de sauvegarder vos données sur un serveur à distance, dit « cloud ». </a:t>
            </a:r>
            <a:b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Vous pouvez utiliser cette carte pour vous immuniser d’une attaque de type « Ransomware » d’un autre joueur </a:t>
            </a:r>
            <a:r>
              <a:rPr b="1"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seule fois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 rot="-5400000">
            <a:off x="3881284" y="4924708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sp>
        <p:nvSpPr>
          <p:cNvPr id="205" name="Google Shape;205;p16"/>
          <p:cNvSpPr txBox="1"/>
          <p:nvPr/>
        </p:nvSpPr>
        <p:spPr>
          <a:xfrm>
            <a:off x="7752343" y="3521401"/>
            <a:ext cx="20691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Protocole SSH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Effet: 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fr-FR" sz="900">
                <a:solidFill>
                  <a:schemeClr val="dk1"/>
                </a:solidFill>
              </a:rPr>
              <a:t>5 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défense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décidez d’utiliser un protocole SSH pour communiquer. Grace à ses transmissions sécurisée grace au concept de clé publique/privée, vous gagnez en surêté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6" name="Google Shape;206;p16"/>
          <p:cNvSpPr txBox="1"/>
          <p:nvPr/>
        </p:nvSpPr>
        <p:spPr>
          <a:xfrm rot="-5400000">
            <a:off x="6419436" y="4886608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489" y="4156766"/>
            <a:ext cx="1207520" cy="86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0497" y="803592"/>
            <a:ext cx="1449860" cy="7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/>
          <p:nvPr/>
        </p:nvSpPr>
        <p:spPr>
          <a:xfrm>
            <a:off x="9856331" y="179439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10055225" y="183990"/>
            <a:ext cx="20691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USB Killer</a:t>
            </a: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avez introduit une clé usb trafiqué dans la machine de votre collègue. La clé provoque un choc électrique dans les circuits, ce qui grille totalement son disque dur.</a:t>
            </a:r>
            <a:br>
              <a:rPr lang="fr-FR" sz="900">
                <a:solidFill>
                  <a:schemeClr val="dk1"/>
                </a:solidFill>
              </a:rPr>
            </a:br>
            <a:r>
              <a:rPr b="1" lang="fr-FR" sz="900">
                <a:solidFill>
                  <a:schemeClr val="dk1"/>
                </a:solidFill>
              </a:rPr>
              <a:t>Il est donc obligé de mettre en fosse l’intégralité des objets mis en stockage.</a:t>
            </a:r>
            <a:endParaRPr b="1"/>
          </a:p>
        </p:txBody>
      </p:sp>
      <p:sp>
        <p:nvSpPr>
          <p:cNvPr id="211" name="Google Shape;211;p16"/>
          <p:cNvSpPr txBox="1"/>
          <p:nvPr/>
        </p:nvSpPr>
        <p:spPr>
          <a:xfrm rot="-5400000">
            <a:off x="8744284" y="1760824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endParaRPr/>
          </a:p>
        </p:txBody>
      </p:sp>
      <p:pic>
        <p:nvPicPr>
          <p:cNvPr id="212" name="Google Shape;2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5113" y="633175"/>
            <a:ext cx="1859526" cy="9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9872757" y="3521395"/>
            <a:ext cx="2268000" cy="316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10071643" y="3536564"/>
            <a:ext cx="20691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VPN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Effet: </a:t>
            </a:r>
            <a:r>
              <a:rPr lang="fr-F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+3 défense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</a:rPr>
              <a:t>Vous mettez en place un Virtual private network, ainsi votre adresse IP est remplacé par un autre, ce qui vous rend “intracable”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900">
                <a:solidFill>
                  <a:schemeClr val="dk1"/>
                </a:solidFill>
              </a:rPr>
              <a:t>Lors que vous jouez cette carte, vous êtes immunisé contre l’attaque directe d’un autre joueur, ou comme un virus. Défaussez la carte après usage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15" name="Google Shape;215;p16"/>
          <p:cNvSpPr txBox="1"/>
          <p:nvPr/>
        </p:nvSpPr>
        <p:spPr>
          <a:xfrm rot="-5400000">
            <a:off x="8738736" y="4901770"/>
            <a:ext cx="25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Carte </a:t>
            </a:r>
            <a:r>
              <a:rPr lang="fr-FR" sz="1800">
                <a:solidFill>
                  <a:srgbClr val="7030A0"/>
                </a:solidFill>
              </a:rPr>
              <a:t>bonus</a:t>
            </a:r>
            <a:r>
              <a:rPr lang="fr-FR">
                <a:solidFill>
                  <a:srgbClr val="7030A0"/>
                </a:solidFill>
              </a:rPr>
              <a:t>(usage unique</a:t>
            </a:r>
            <a:endParaRPr/>
          </a:p>
        </p:txBody>
      </p:sp>
      <p:pic>
        <p:nvPicPr>
          <p:cNvPr id="216" name="Google Shape;2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3875" y="3892327"/>
            <a:ext cx="905750" cy="90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50" y="660875"/>
            <a:ext cx="1323402" cy="93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3188" y="831850"/>
            <a:ext cx="1615585" cy="6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969" y="4156769"/>
            <a:ext cx="1598985" cy="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06137" y="4116977"/>
            <a:ext cx="2069102" cy="66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94513" y="477724"/>
            <a:ext cx="1185900" cy="104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95712" y="4039188"/>
            <a:ext cx="1962526" cy="5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/>
        </p:nvSpPr>
        <p:spPr>
          <a:xfrm>
            <a:off x="347350" y="364575"/>
            <a:ext cx="30939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CARTES UNIQUES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 cartes menace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12 cartes bonus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6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CC0000"/>
                </a:solidFill>
              </a:rPr>
              <a:t>il nous manque :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CC0000"/>
                </a:solidFill>
              </a:rPr>
              <a:t>cartes </a:t>
            </a:r>
            <a:r>
              <a:rPr lang="fr-FR">
                <a:solidFill>
                  <a:srgbClr val="CC0000"/>
                </a:solidFill>
              </a:rPr>
              <a:t>malchance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CC0000"/>
                </a:solidFill>
              </a:rPr>
              <a:t>bonus (software, compétences,hardware)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